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51" r:id="rId2"/>
    <p:sldMasterId id="2147483653" r:id="rId3"/>
    <p:sldMasterId id="2147483655" r:id="rId4"/>
    <p:sldMasterId id="2147483657" r:id="rId5"/>
  </p:sldMasterIdLst>
  <p:sldIdLst>
    <p:sldId id="256" r:id="rId6"/>
    <p:sldId id="260" r:id="rId7"/>
    <p:sldId id="263" r:id="rId8"/>
    <p:sldId id="266" r:id="rId9"/>
    <p:sldId id="269" r:id="rId10"/>
  </p:sldIdLst>
  <p:sldSz cx="7556500" cy="10680700"/>
  <p:notesSz cx="7556500" cy="10680700"/>
  <p:custDataLst>
    <p:tags r:id="rId11"/>
  </p:custDataLst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5.xml" /><Relationship Id="rId11" Type="http://schemas.openxmlformats.org/officeDocument/2006/relationships/tags" Target="tags/tag1.xml" /><Relationship Id="rId12" Type="http://schemas.openxmlformats.org/officeDocument/2006/relationships/presProps" Target="presProps.xml" /><Relationship Id="rId13" Type="http://schemas.openxmlformats.org/officeDocument/2006/relationships/viewProps" Target="viewProps.xml" /><Relationship Id="rId14" Type="http://schemas.openxmlformats.org/officeDocument/2006/relationships/theme" Target="theme/theme1.xml" /><Relationship Id="rId15" Type="http://schemas.openxmlformats.org/officeDocument/2006/relationships/tableStyles" Target="tableStyles.xml" /><Relationship Id="rId2" Type="http://schemas.openxmlformats.org/officeDocument/2006/relationships/slideMaster" Target="slideMasters/slideMaster2.xml" /><Relationship Id="rId3" Type="http://schemas.openxmlformats.org/officeDocument/2006/relationships/slideMaster" Target="slideMasters/slideMaster3.xml" /><Relationship Id="rId4" Type="http://schemas.openxmlformats.org/officeDocument/2006/relationships/slideMaster" Target="slideMasters/slideMaster4.xml" /><Relationship Id="rId5" Type="http://schemas.openxmlformats.org/officeDocument/2006/relationships/slideMaster" Target="slideMasters/slideMaster5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heme" Target="../theme/theme2.xml" /></Relationships>
</file>

<file path=ppt/slideMasters/_rels/slideMaster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theme" Target="../theme/theme3.xml" /></Relationships>
</file>

<file path=ppt/slideMasters/_rels/slideMaster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theme" Target="../theme/theme4.xml" /></Relationships>
</file>

<file path=ppt/slideMasters/_rels/slideMaster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theme" Target="../theme/theme5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Relationship Id="rId3" Type="http://schemas.openxmlformats.org/officeDocument/2006/relationships/image" Target="../media/image2.jpeg" /><Relationship Id="rId4" Type="http://schemas.openxmlformats.org/officeDocument/2006/relationships/image" Target="../media/image3.jpeg" /><Relationship Id="rId5" Type="http://schemas.openxmlformats.org/officeDocument/2006/relationships/image" Target="../media/image4.jpeg" /><Relationship Id="rId6" Type="http://schemas.openxmlformats.org/officeDocument/2006/relationships/image" Target="../media/image5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Relationship Id="rId3" Type="http://schemas.openxmlformats.org/officeDocument/2006/relationships/image" Target="../media/image3.jpeg" /><Relationship Id="rId4" Type="http://schemas.openxmlformats.org/officeDocument/2006/relationships/image" Target="../media/image4.jpeg" /><Relationship Id="rId5" Type="http://schemas.openxmlformats.org/officeDocument/2006/relationships/image" Target="../media/image6.jpeg" /><Relationship Id="rId6" Type="http://schemas.openxmlformats.org/officeDocument/2006/relationships/image" Target="../media/image7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3.jpeg" /><Relationship Id="rId3" Type="http://schemas.openxmlformats.org/officeDocument/2006/relationships/image" Target="../media/image4.jpeg" /><Relationship Id="rId4" Type="http://schemas.openxmlformats.org/officeDocument/2006/relationships/image" Target="../media/image8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3.jpeg" /><Relationship Id="rId3" Type="http://schemas.openxmlformats.org/officeDocument/2006/relationships/image" Target="../media/image4.jpeg" /><Relationship Id="rId4" Type="http://schemas.openxmlformats.org/officeDocument/2006/relationships/image" Target="../media/image9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3.jpeg" /><Relationship Id="rId3" Type="http://schemas.openxmlformats.org/officeDocument/2006/relationships/image" Target="../media/image4.jpeg" /><Relationship Id="rId4" Type="http://schemas.openxmlformats.org/officeDocument/2006/relationships/image" Target="../media/image6.jpeg" /><Relationship Id="rId5" Type="http://schemas.openxmlformats.org/officeDocument/2006/relationships/image" Target="../media/image10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3" name="object 1"/>
          <p:cNvSpPr/>
          <p:nvPr/>
        </p:nvSpPr>
        <p:spPr>
          <a:xfrm>
            <a:off x="2758439" y="9301226"/>
            <a:ext cx="2049144" cy="89758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1717675" y="0"/>
            <a:ext cx="650875" cy="57886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281940" y="680466"/>
            <a:ext cx="6976109" cy="127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87083" y="1647570"/>
            <a:ext cx="6790016" cy="6953250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59663" y="79586"/>
            <a:ext cx="1293442" cy="7509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2828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Omar</a:t>
            </a:r>
            <a:r>
              <a:rPr sz="1200" b="1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A.</a:t>
            </a:r>
            <a:r>
              <a:rPr sz="1200" b="1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Imran</a:t>
            </a:r>
          </a:p>
          <a:p>
            <a:pPr marL="231648" marR="0">
              <a:lnSpc>
                <a:spcPts val="1328"/>
              </a:lnSpc>
              <a:spcBef>
                <a:spcPts val="75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2019 - 2020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382389" y="79586"/>
            <a:ext cx="2902042" cy="572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Diyala university/College of Engineering</a:t>
            </a:r>
          </a:p>
          <a:p>
            <a:pPr marL="233171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Engineering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280539" y="254846"/>
            <a:ext cx="2028050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 b="1">
                <a:solidFill>
                  <a:srgbClr val="7F7F7F"/>
                </a:solidFill>
                <a:latin typeface="Times New Roman"/>
                <a:cs typeface="Times New Roman"/>
              </a:rPr>
              <a:t>Microsoft office Excel 2007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59663" y="786525"/>
            <a:ext cx="737105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First: -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59663" y="972453"/>
            <a:ext cx="7798167" cy="6191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Select a row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or column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data in a range of</a:t>
            </a:r>
            <a:r>
              <a:rPr sz="13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cells , or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make sure that the active cell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present in a table</a:t>
            </a:r>
          </a:p>
          <a:p>
            <a:pPr marL="0" marR="0">
              <a:lnSpc>
                <a:spcPts val="1435"/>
              </a:lnSpc>
              <a:spcBef>
                <a:spcPts val="5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column 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88263" y="1345569"/>
            <a:ext cx="6645788" cy="10431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955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UFIUDN+Symbol"/>
                <a:cs typeface="UFIUDN+Symbol"/>
              </a:rPr>
              <a:t></a:t>
            </a:r>
            <a:r>
              <a:rPr sz="1300" spc="9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Within the Home tab ,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 the Editing group , and then click Sort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&amp; Filter. As in Fig.</a:t>
            </a:r>
          </a:p>
          <a:p>
            <a:pPr marL="28955" marR="0">
              <a:lnSpc>
                <a:spcPts val="1584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UFIUDN+Symbol"/>
                <a:cs typeface="UFIUDN+Symbol"/>
              </a:rPr>
              <a:t></a:t>
            </a:r>
            <a:r>
              <a:rPr sz="1300" spc="6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Do one of the following procedures.</a:t>
            </a:r>
          </a:p>
          <a:p>
            <a:pPr marL="0" marR="0">
              <a:lnSpc>
                <a:spcPts val="1468"/>
              </a:lnSpc>
              <a:spcBef>
                <a:spcPts val="1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Courier New"/>
                <a:cs typeface="Courier New"/>
              </a:rPr>
              <a:t>o</a:t>
            </a:r>
            <a:r>
              <a:rPr sz="1300" spc="69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Sorting ascending alphanumeric order , click Sort A to Z .</a:t>
            </a:r>
          </a:p>
          <a:p>
            <a:pPr marL="0" marR="0">
              <a:lnSpc>
                <a:spcPts val="1468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Courier New"/>
                <a:cs typeface="Courier New"/>
              </a:rPr>
              <a:t>o</a:t>
            </a:r>
            <a:r>
              <a:rPr sz="1300" spc="69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sort descending alphanumeric order , click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Sort Z to A 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59663" y="3164220"/>
            <a:ext cx="901697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Second: -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617219" y="3343533"/>
            <a:ext cx="5827731" cy="14442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UFIUDN+Symbol"/>
                <a:cs typeface="UFIUDN+Symbol"/>
              </a:rPr>
              <a:t></a:t>
            </a:r>
            <a:r>
              <a:rPr sz="1300" spc="6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within the Data tab, in the group's fur and filtering, as shown in Figure</a:t>
            </a:r>
          </a:p>
          <a:p>
            <a:pPr marL="0" marR="0">
              <a:lnSpc>
                <a:spcPts val="1586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UFIUDN+Symbol"/>
                <a:cs typeface="UFIUDN+Symbol"/>
              </a:rPr>
              <a:t></a:t>
            </a:r>
            <a:r>
              <a:rPr sz="1300" spc="9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Do one of the following procedures.</a:t>
            </a:r>
          </a:p>
          <a:p>
            <a:pPr marL="0" marR="0">
              <a:lnSpc>
                <a:spcPts val="1584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UFIUDN+Symbol"/>
                <a:cs typeface="UFIUDN+Symbol"/>
              </a:rPr>
              <a:t></a:t>
            </a:r>
            <a:r>
              <a:rPr sz="1300" spc="9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Sorting ascending alphanumeric order, click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Sort A to Z.</a:t>
            </a:r>
          </a:p>
          <a:p>
            <a:pPr marL="0" marR="0">
              <a:lnSpc>
                <a:spcPts val="1587"/>
              </a:lnSpc>
              <a:spcBef>
                <a:spcPts val="8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UFIUDN+Symbol"/>
                <a:cs typeface="UFIUDN+Symbol"/>
              </a:rPr>
              <a:t></a:t>
            </a:r>
            <a:r>
              <a:rPr sz="1300" spc="9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sort descending alphanumeric order, click</a:t>
            </a:r>
            <a:r>
              <a:rPr sz="13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Sort Z to A.</a:t>
            </a:r>
          </a:p>
          <a:p>
            <a:pPr marL="0" marR="0">
              <a:lnSpc>
                <a:spcPts val="1584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UFIUDN+Symbol"/>
                <a:cs typeface="UFIUDN+Symbol"/>
              </a:rPr>
              <a:t></a:t>
            </a:r>
            <a:r>
              <a:rPr sz="1300" spc="9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 on the button to sort data within multiple criteria, select the desired</a:t>
            </a:r>
          </a:p>
          <a:p>
            <a:pPr marL="228904" marR="0">
              <a:lnSpc>
                <a:spcPts val="1435"/>
              </a:lnSpc>
              <a:spcBef>
                <a:spcPts val="98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menu. As in</a:t>
            </a:r>
            <a:r>
              <a:rPr sz="13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Fig.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617219" y="4541778"/>
            <a:ext cx="1088072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UFIUDN+Symbol"/>
                <a:cs typeface="UFIUDN+Symbol"/>
              </a:rPr>
              <a:t></a:t>
            </a:r>
            <a:r>
              <a:rPr sz="1300" spc="9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 OK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588263" y="7363021"/>
            <a:ext cx="1538649" cy="430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9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3.</a:t>
            </a:r>
            <a:r>
              <a:rPr sz="1300" b="1" spc="5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 u="sng">
                <a:solidFill>
                  <a:srgbClr val="000000"/>
                </a:solidFill>
                <a:latin typeface="Times New Roman"/>
                <a:cs typeface="Times New Roman"/>
              </a:rPr>
              <a:t>Create a Chart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59663" y="7739902"/>
            <a:ext cx="7588908" cy="6188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7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create a chart displays the details that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3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want, if</a:t>
            </a:r>
            <a:r>
              <a:rPr sz="13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 can move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next steps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process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step-by-step following.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617219" y="8112765"/>
            <a:ext cx="7387972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UFIUDN+Symbol"/>
                <a:cs typeface="UFIUDN+Symbol"/>
              </a:rPr>
              <a:t></a:t>
            </a:r>
            <a:r>
              <a:rPr sz="1300" spc="9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on the worksheet, arranged the data that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3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want to plot in the scheme.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Data can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be arranged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846124" y="8320927"/>
            <a:ext cx="1516552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 rows or</a:t>
            </a:r>
            <a:r>
              <a:rPr sz="13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columns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617219" y="8504814"/>
            <a:ext cx="7002598" cy="8516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UFIUDN+Symbol"/>
                <a:cs typeface="UFIUDN+Symbol"/>
              </a:rPr>
              <a:t></a:t>
            </a:r>
            <a:r>
              <a:rPr sz="1300" spc="9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Select the cells that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contain the data</a:t>
            </a:r>
            <a:r>
              <a:rPr sz="13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want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use the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scheme.</a:t>
            </a:r>
          </a:p>
          <a:p>
            <a:pPr marL="0" marR="0">
              <a:lnSpc>
                <a:spcPts val="1583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UFIUDN+Symbol"/>
                <a:cs typeface="UFIUDN+Symbol"/>
              </a:rPr>
              <a:t></a:t>
            </a:r>
            <a:r>
              <a:rPr sz="1300" spc="6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on the Insert tab, in the group schemes, do one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 the following actions:</a:t>
            </a:r>
          </a:p>
          <a:p>
            <a:pPr marL="0" marR="0">
              <a:lnSpc>
                <a:spcPts val="1584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UFIUDN+Symbol"/>
                <a:cs typeface="UFIUDN+Symbol"/>
              </a:rPr>
              <a:t></a:t>
            </a:r>
            <a:r>
              <a:rPr sz="1300" spc="6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 the chart type,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 then click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chart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type</a:t>
            </a:r>
            <a:r>
              <a:rPr sz="13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want to use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 secondary. As</a:t>
            </a:r>
            <a:r>
              <a:rPr sz="13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 Fig.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58723" y="10241313"/>
            <a:ext cx="876172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First Class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7051547" y="10241313"/>
            <a:ext cx="381000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21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1717675" y="0"/>
            <a:ext cx="650875" cy="57886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281940" y="680466"/>
            <a:ext cx="6976109" cy="127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6965315" y="2416809"/>
            <a:ext cx="137794" cy="137414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87083" y="2414523"/>
            <a:ext cx="6354407" cy="6516496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59663" y="79586"/>
            <a:ext cx="1293442" cy="7509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2828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Omar</a:t>
            </a:r>
            <a:r>
              <a:rPr sz="1200" b="1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A.</a:t>
            </a:r>
            <a:r>
              <a:rPr sz="1200" b="1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Imran</a:t>
            </a:r>
          </a:p>
          <a:p>
            <a:pPr marL="231648" marR="0">
              <a:lnSpc>
                <a:spcPts val="1328"/>
              </a:lnSpc>
              <a:spcBef>
                <a:spcPts val="75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2019 - 2020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382389" y="79586"/>
            <a:ext cx="2902042" cy="572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Diyala university/College of Engineering</a:t>
            </a:r>
          </a:p>
          <a:p>
            <a:pPr marL="233171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Engineering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280539" y="254846"/>
            <a:ext cx="2028050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 b="1">
                <a:solidFill>
                  <a:srgbClr val="7F7F7F"/>
                </a:solidFill>
                <a:latin typeface="Times New Roman"/>
                <a:cs typeface="Times New Roman"/>
              </a:rPr>
              <a:t>Microsoft office Excel 2007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88263" y="856867"/>
            <a:ext cx="322954" cy="4303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8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QVRRTS+Wingdings"/>
                <a:cs typeface="QVRRTS+Wingdings"/>
              </a:rPr>
              <a:t>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58316" y="858153"/>
            <a:ext cx="997521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view all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170554" y="858153"/>
            <a:ext cx="3942151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available chart types , click the chart type , and then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817168" y="1048908"/>
            <a:ext cx="6558592" cy="8093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 All types of charts to display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Insert Chart dialog box ,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 the arrows to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scroll through all the available chart types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chart types, secondary</a:t>
            </a:r>
            <a:r>
              <a:rPr sz="1300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, and then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schemes that</a:t>
            </a:r>
            <a:r>
              <a:rPr sz="13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want to use .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88263" y="1692274"/>
            <a:ext cx="322954" cy="4303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8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QVRRTS+Wingdings"/>
                <a:cs typeface="QVRRTS+Wingdings"/>
              </a:rPr>
              <a:t>.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17168" y="1693560"/>
            <a:ext cx="6810175" cy="810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7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are placed planned default on the worksheet as</a:t>
            </a:r>
            <a:r>
              <a:rPr sz="13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 embedded chart within the worksheet ,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but if</a:t>
            </a:r>
            <a:r>
              <a:rPr sz="13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want to put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chart in the chart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sheet ( chart sheet : A sheet in the workbook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contains a chart only</a:t>
            </a:r>
            <a:r>
              <a:rPr sz="13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. ( Separate ,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 can change its location </a:t>
            </a:r>
            <a:r>
              <a:rPr sz="1300" spc="17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300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doing the following: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588263" y="2338450"/>
            <a:ext cx="322954" cy="9621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8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QVRRTS+Wingdings"/>
                <a:cs typeface="QVRRTS+Wingdings"/>
              </a:rPr>
              <a:t>.</a:t>
            </a:r>
          </a:p>
          <a:p>
            <a:pPr marL="0" marR="0">
              <a:lnSpc>
                <a:spcPts val="1438"/>
              </a:lnSpc>
              <a:spcBef>
                <a:spcPts val="661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QVRRTS+Wingdings"/>
                <a:cs typeface="QVRRTS+Wingdings"/>
              </a:rPr>
              <a:t>.</a:t>
            </a:r>
          </a:p>
          <a:p>
            <a:pPr marL="0" marR="0">
              <a:lnSpc>
                <a:spcPts val="1438"/>
              </a:lnSpc>
              <a:spcBef>
                <a:spcPts val="699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QVRRTS+Wingdings"/>
                <a:cs typeface="QVRRTS+Wingdings"/>
              </a:rPr>
              <a:t>.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858316" y="2339736"/>
            <a:ext cx="2576395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 to select the embedded chart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858316" y="2606436"/>
            <a:ext cx="6400641" cy="6950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displays tools planned , with the addition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tabs design,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planning and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coordination .</a:t>
            </a:r>
          </a:p>
          <a:p>
            <a:pPr marL="0" marR="0">
              <a:lnSpc>
                <a:spcPts val="1435"/>
              </a:lnSpc>
              <a:spcBef>
                <a:spcPts val="6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Design tab , in the group site, click the transfer scheme.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588263" y="3402201"/>
            <a:ext cx="322954" cy="697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8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QVRRTS+Wingdings"/>
                <a:cs typeface="QVRRTS+Wingdings"/>
              </a:rPr>
              <a:t>.</a:t>
            </a:r>
          </a:p>
          <a:p>
            <a:pPr marL="0" marR="0">
              <a:lnSpc>
                <a:spcPts val="1438"/>
              </a:lnSpc>
              <a:spcBef>
                <a:spcPts val="6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QVRRTS+Wingdings"/>
                <a:cs typeface="QVRRTS+Wingdings"/>
              </a:rPr>
              <a:t>.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858316" y="3403487"/>
            <a:ext cx="5143569" cy="6970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Under Select the scheme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 want, do one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following actions:</a:t>
            </a:r>
          </a:p>
          <a:p>
            <a:pPr marL="0" marR="0">
              <a:lnSpc>
                <a:spcPts val="1435"/>
              </a:lnSpc>
              <a:spcBef>
                <a:spcPts val="667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view the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chart in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chart sheet , click the new paper .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817168" y="6051310"/>
            <a:ext cx="6570561" cy="6188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8055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Hint: - If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 want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replace the proposed name for the scheme,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3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can type a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new name in</a:t>
            </a:r>
            <a:r>
              <a:rPr sz="13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box and the new paper.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817168" y="6791974"/>
            <a:ext cx="3166983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 a worksheet in the box in the object.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588263" y="7518469"/>
            <a:ext cx="2860056" cy="430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9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4.</a:t>
            </a:r>
            <a:r>
              <a:rPr sz="1300" b="1" spc="5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 u="sng">
                <a:solidFill>
                  <a:srgbClr val="000000"/>
                </a:solidFill>
                <a:latin typeface="Times New Roman"/>
                <a:cs typeface="Times New Roman"/>
              </a:rPr>
              <a:t>Merge cells or split</a:t>
            </a:r>
            <a:r>
              <a:rPr sz="1300" b="1" u="sng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 u="sng">
                <a:solidFill>
                  <a:srgbClr val="000000"/>
                </a:solidFill>
                <a:latin typeface="Times New Roman"/>
                <a:cs typeface="Times New Roman"/>
              </a:rPr>
              <a:t>merged cells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817168" y="7875538"/>
            <a:ext cx="6176536" cy="8093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When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merge the two cells adjacent horizontally</a:t>
            </a:r>
            <a:r>
              <a:rPr sz="1300" spc="-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or vertically</a:t>
            </a:r>
            <a:r>
              <a:rPr sz="13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 more , cells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become one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larger cell is displayed across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multiple columns or rows . Show the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contents of a cell in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middle of the merged cell ) .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817168" y="8785747"/>
            <a:ext cx="6704429" cy="6204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30301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Hint: - You can split a merged cell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separate cells again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but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 can not divide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 single cell has not been merged.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58723" y="10241313"/>
            <a:ext cx="876172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First Class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7051547" y="10241313"/>
            <a:ext cx="381000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22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object 1"/>
          <p:cNvSpPr/>
          <p:nvPr/>
        </p:nvSpPr>
        <p:spPr>
          <a:xfrm>
            <a:off x="1717675" y="0"/>
            <a:ext cx="650875" cy="57886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81940" y="680466"/>
            <a:ext cx="6976109" cy="127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487083" y="1860295"/>
            <a:ext cx="6894791" cy="67405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59663" y="79586"/>
            <a:ext cx="1293442" cy="7509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2828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Omar</a:t>
            </a:r>
            <a:r>
              <a:rPr sz="1200" b="1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A.</a:t>
            </a:r>
            <a:r>
              <a:rPr sz="1200" b="1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Imran</a:t>
            </a:r>
          </a:p>
          <a:p>
            <a:pPr marL="231648" marR="0">
              <a:lnSpc>
                <a:spcPts val="1328"/>
              </a:lnSpc>
              <a:spcBef>
                <a:spcPts val="75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2019 - 2020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382389" y="79586"/>
            <a:ext cx="2902042" cy="572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Diyala university/College of Engineering</a:t>
            </a:r>
          </a:p>
          <a:p>
            <a:pPr marL="233171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Engineering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280539" y="254846"/>
            <a:ext cx="2028050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 b="1">
                <a:solidFill>
                  <a:srgbClr val="7F7F7F"/>
                </a:solidFill>
                <a:latin typeface="Times New Roman"/>
                <a:cs typeface="Times New Roman"/>
              </a:rPr>
              <a:t>Microsoft office Excel 2007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045768" y="1147967"/>
            <a:ext cx="1927292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A.</a:t>
            </a:r>
            <a:r>
              <a:rPr sz="1300" b="1" spc="21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Merge adjacent cells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59663" y="1496445"/>
            <a:ext cx="323355" cy="824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JCAUQC+Symbol"/>
                <a:cs typeface="JCAUQC+Symbol"/>
              </a:rPr>
              <a:t></a:t>
            </a:r>
          </a:p>
          <a:p>
            <a:pPr marL="0" marR="0">
              <a:lnSpc>
                <a:spcPts val="1587"/>
              </a:lnSpc>
              <a:spcBef>
                <a:spcPts val="131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JCAUQC+Symbol"/>
                <a:cs typeface="JCAUQC+Symbol"/>
              </a:rPr>
              <a:t>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858316" y="1515251"/>
            <a:ext cx="4489930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Select one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more</a:t>
            </a:r>
            <a:r>
              <a:rPr sz="13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adjacent cells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 want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merge them 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58316" y="1890155"/>
            <a:ext cx="5170204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 the Home tab , in the Alignment group , click Merge and Center 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59663" y="2079132"/>
            <a:ext cx="943910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As in Fig 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59663" y="2435230"/>
            <a:ext cx="323355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JCAUQC+Symbol"/>
                <a:cs typeface="JCAUQC+Symbol"/>
              </a:rPr>
              <a:t>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817168" y="2454036"/>
            <a:ext cx="4969017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will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merge cells in a row or column , and the cell contents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will be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59663" y="2643011"/>
            <a:ext cx="2149935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centered in the merged cell .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817168" y="2997586"/>
            <a:ext cx="323355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JCAUQC+Symbol"/>
                <a:cs typeface="JCAUQC+Symbol"/>
              </a:rPr>
              <a:t>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1274317" y="3016391"/>
            <a:ext cx="6149357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merge cells without doing Btosetha , click the arrow next to Merge and Center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817168" y="3205367"/>
            <a:ext cx="3552990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, and then click Next up merge or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merge cells .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817168" y="4097289"/>
            <a:ext cx="6544578" cy="6204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8055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Hint: - If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 do not Merge and Center button is available,</a:t>
            </a:r>
            <a:r>
              <a:rPr sz="13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may</a:t>
            </a:r>
            <a:r>
              <a:rPr sz="13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sz="13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selected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cells in edit</a:t>
            </a:r>
            <a:r>
              <a:rPr sz="13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mode.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cancel the edit mode,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press ENTER.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1045768" y="5016260"/>
            <a:ext cx="1896323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B.</a:t>
            </a:r>
            <a:r>
              <a:rPr sz="1300" b="1" spc="28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Merged cell</a:t>
            </a:r>
            <a:r>
              <a:rPr sz="1300" b="1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division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1045768" y="5364739"/>
            <a:ext cx="1990586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JCAUQC+Symbol"/>
                <a:cs typeface="JCAUQC+Symbol"/>
              </a:rPr>
              <a:t></a:t>
            </a:r>
            <a:r>
              <a:rPr sz="1300" spc="8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Select the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merged cell.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1045768" y="5738119"/>
            <a:ext cx="323355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JCAUQC+Symbol"/>
                <a:cs typeface="JCAUQC+Symbol"/>
              </a:rPr>
              <a:t>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1274317" y="5756924"/>
            <a:ext cx="5933736" cy="6206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8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When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select a merged cells, also shows the Merge and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Center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button in a</a:t>
            </a:r>
          </a:p>
          <a:p>
            <a:pPr marL="0" marR="0">
              <a:lnSpc>
                <a:spcPts val="1435"/>
              </a:lnSpc>
              <a:spcBef>
                <a:spcPts val="66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specific alignment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within the Home tab.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1045768" y="6735068"/>
            <a:ext cx="323355" cy="8226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JCAUQC+Symbol"/>
                <a:cs typeface="JCAUQC+Symbol"/>
              </a:rPr>
              <a:t></a:t>
            </a:r>
          </a:p>
          <a:p>
            <a:pPr marL="0" marR="0">
              <a:lnSpc>
                <a:spcPts val="1587"/>
              </a:lnSpc>
              <a:spcBef>
                <a:spcPts val="130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JCAUQC+Symbol"/>
                <a:cs typeface="JCAUQC+Symbol"/>
              </a:rPr>
              <a:t>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1315466" y="6753874"/>
            <a:ext cx="3620859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split the merged</a:t>
            </a:r>
            <a:r>
              <a:rPr sz="13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cell, click Merge and Center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732909" y="6753874"/>
            <a:ext cx="288797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1274317" y="7127254"/>
            <a:ext cx="6030545" cy="6188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8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contents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merged cell will appear in</a:t>
            </a:r>
            <a:r>
              <a:rPr sz="13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upper-left cell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range of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cells divided.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458723" y="10241313"/>
            <a:ext cx="876172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First Class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7051547" y="10241313"/>
            <a:ext cx="381000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23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object 1"/>
          <p:cNvSpPr/>
          <p:nvPr/>
        </p:nvSpPr>
        <p:spPr>
          <a:xfrm>
            <a:off x="1717675" y="0"/>
            <a:ext cx="650875" cy="57886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81940" y="680466"/>
            <a:ext cx="6976109" cy="127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359409" y="2414523"/>
            <a:ext cx="6773545" cy="6428231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59663" y="79586"/>
            <a:ext cx="1293442" cy="7509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2828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Omar</a:t>
            </a:r>
            <a:r>
              <a:rPr sz="1200" b="1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A.</a:t>
            </a:r>
            <a:r>
              <a:rPr sz="1200" b="1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Imran</a:t>
            </a:r>
          </a:p>
          <a:p>
            <a:pPr marL="231648" marR="0">
              <a:lnSpc>
                <a:spcPts val="1328"/>
              </a:lnSpc>
              <a:spcBef>
                <a:spcPts val="75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2019 - 2020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382389" y="79586"/>
            <a:ext cx="2902042" cy="572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Diyala university/College of Engineering</a:t>
            </a:r>
          </a:p>
          <a:p>
            <a:pPr marL="233171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Engineering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280539" y="254846"/>
            <a:ext cx="2028050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 b="1">
                <a:solidFill>
                  <a:srgbClr val="7F7F7F"/>
                </a:solidFill>
                <a:latin typeface="Times New Roman"/>
                <a:cs typeface="Times New Roman"/>
              </a:rPr>
              <a:t>Microsoft office Excel 2007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59663" y="1143396"/>
            <a:ext cx="7157264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Way</a:t>
            </a:r>
            <a:r>
              <a:rPr sz="1300" b="1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b="1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writing simple formula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- equations are written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with the simple formula as</a:t>
            </a:r>
            <a:r>
              <a:rPr sz="13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follows: -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59663" y="1504584"/>
            <a:ext cx="7160304" cy="6204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8036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Tbdoua signal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equals (=), which is the beginning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 formula or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equation then is going to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determine the cells involved in the equation with private labels equation or formula.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00811" y="2056272"/>
            <a:ext cx="2808138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Types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operations in the equations: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277366" y="2502803"/>
            <a:ext cx="2646664" cy="7743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3295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logical</a:t>
            </a:r>
            <a:r>
              <a:rPr sz="1300" b="1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operations</a:t>
            </a:r>
            <a:r>
              <a:rPr sz="1300" b="1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)2(</a:t>
            </a:r>
          </a:p>
          <a:p>
            <a:pPr marL="0" marR="0">
              <a:lnSpc>
                <a:spcPts val="1435"/>
              </a:lnSpc>
              <a:spcBef>
                <a:spcPts val="1276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What is signified by</a:t>
            </a:r>
            <a:r>
              <a:rPr sz="1300" b="1" spc="33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Signal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324477" y="2502803"/>
            <a:ext cx="2015866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arithmetic operations )1(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123309" y="2847227"/>
            <a:ext cx="686776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Signal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414517" y="2847227"/>
            <a:ext cx="777937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Process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515110" y="3142884"/>
            <a:ext cx="1167835" cy="6752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Greater than</a:t>
            </a:r>
          </a:p>
          <a:p>
            <a:pPr marL="4572" marR="0">
              <a:lnSpc>
                <a:spcPts val="1435"/>
              </a:lnSpc>
              <a:spcBef>
                <a:spcPts val="546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Smaller than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312286" y="3142884"/>
            <a:ext cx="341438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&gt;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295521" y="3142884"/>
            <a:ext cx="341438" cy="11679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+</a:t>
            </a:r>
          </a:p>
          <a:p>
            <a:pPr marL="6095" marR="0">
              <a:lnSpc>
                <a:spcPts val="1435"/>
              </a:lnSpc>
              <a:spcBef>
                <a:spcPts val="546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–</a:t>
            </a:r>
          </a:p>
          <a:p>
            <a:pPr marL="6095" marR="0">
              <a:lnSpc>
                <a:spcPts val="1435"/>
              </a:lnSpc>
              <a:spcBef>
                <a:spcPts val="511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*</a:t>
            </a:r>
          </a:p>
          <a:p>
            <a:pPr marL="24383" marR="0">
              <a:lnSpc>
                <a:spcPts val="1435"/>
              </a:lnSpc>
              <a:spcBef>
                <a:spcPts val="496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/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5176773" y="3142884"/>
            <a:ext cx="1254978" cy="11679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9728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Combining</a:t>
            </a:r>
          </a:p>
          <a:p>
            <a:pPr marL="100584" marR="0">
              <a:lnSpc>
                <a:spcPts val="1435"/>
              </a:lnSpc>
              <a:spcBef>
                <a:spcPts val="546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subtraction</a:t>
            </a:r>
          </a:p>
          <a:p>
            <a:pPr marL="0" marR="0">
              <a:lnSpc>
                <a:spcPts val="1435"/>
              </a:lnSpc>
              <a:spcBef>
                <a:spcPts val="511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Multiplication</a:t>
            </a:r>
          </a:p>
          <a:p>
            <a:pPr marL="196596" marR="0">
              <a:lnSpc>
                <a:spcPts val="1435"/>
              </a:lnSpc>
              <a:spcBef>
                <a:spcPts val="496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Divisible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3312286" y="3388248"/>
            <a:ext cx="341438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&lt;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1181404" y="3638761"/>
            <a:ext cx="1831594" cy="9110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Greater than or equal to</a:t>
            </a:r>
          </a:p>
          <a:p>
            <a:pPr marL="118821" marR="0">
              <a:lnSpc>
                <a:spcPts val="1435"/>
              </a:lnSpc>
              <a:spcBef>
                <a:spcPts val="577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Smaller or</a:t>
            </a:r>
            <a:r>
              <a:rPr sz="1300" b="1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equal</a:t>
            </a:r>
            <a:r>
              <a:rPr sz="1300" b="1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</a:p>
          <a:p>
            <a:pPr marL="277317" marR="0">
              <a:lnSpc>
                <a:spcPts val="1435"/>
              </a:lnSpc>
              <a:spcBef>
                <a:spcPts val="546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Does not equal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3266566" y="3635516"/>
            <a:ext cx="435926" cy="9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&gt;=</a:t>
            </a:r>
          </a:p>
          <a:p>
            <a:pPr marL="0" marR="0">
              <a:lnSpc>
                <a:spcPts val="1435"/>
              </a:lnSpc>
              <a:spcBef>
                <a:spcPts val="546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&lt;=</a:t>
            </a:r>
          </a:p>
          <a:p>
            <a:pPr marL="0" marR="0">
              <a:lnSpc>
                <a:spcPts val="1435"/>
              </a:lnSpc>
              <a:spcBef>
                <a:spcPts val="496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&lt;&gt;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4295521" y="4126245"/>
            <a:ext cx="343286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^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5341365" y="4126245"/>
            <a:ext cx="925770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Exponent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59663" y="5645672"/>
            <a:ext cx="767585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Laws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: -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902072" y="5777837"/>
            <a:ext cx="2144533" cy="12305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0292" marR="0">
              <a:lnSpc>
                <a:spcPts val="1767"/>
              </a:lnSpc>
              <a:spcBef>
                <a:spcPct val="0"/>
              </a:spcBef>
              <a:spcAft>
                <a:spcPct val="0"/>
              </a:spcAft>
            </a:pPr>
            <a:r>
              <a:rPr sz="1600">
                <a:solidFill>
                  <a:srgbClr val="000000"/>
                </a:solidFill>
                <a:latin typeface="Times New Roman"/>
                <a:cs typeface="Times New Roman"/>
              </a:rPr>
              <a:t>=A1 +</a:t>
            </a:r>
            <a:r>
              <a:rPr sz="16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>
                <a:solidFill>
                  <a:srgbClr val="000000"/>
                </a:solidFill>
                <a:latin typeface="Times New Roman"/>
                <a:cs typeface="Times New Roman"/>
              </a:rPr>
              <a:t>B1</a:t>
            </a:r>
            <a:r>
              <a:rPr sz="16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>
                <a:solidFill>
                  <a:srgbClr val="000000"/>
                </a:solidFill>
                <a:latin typeface="Times New Roman"/>
                <a:cs typeface="Times New Roman"/>
              </a:rPr>
              <a:t>+ C1 + D1</a:t>
            </a:r>
          </a:p>
          <a:p>
            <a:pPr marL="50292" marR="0">
              <a:lnSpc>
                <a:spcPts val="1767"/>
              </a:lnSpc>
              <a:spcBef>
                <a:spcPts val="32"/>
              </a:spcBef>
              <a:spcAft>
                <a:spcPct val="0"/>
              </a:spcAft>
            </a:pPr>
            <a:r>
              <a:rPr sz="1600">
                <a:solidFill>
                  <a:srgbClr val="000000"/>
                </a:solidFill>
                <a:latin typeface="Times New Roman"/>
                <a:cs typeface="Times New Roman"/>
              </a:rPr>
              <a:t>=A2 – B2 – C2 –</a:t>
            </a:r>
            <a:r>
              <a:rPr sz="16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>
                <a:solidFill>
                  <a:srgbClr val="000000"/>
                </a:solidFill>
                <a:latin typeface="Times New Roman"/>
                <a:cs typeface="Times New Roman"/>
              </a:rPr>
              <a:t>D2</a:t>
            </a:r>
          </a:p>
          <a:p>
            <a:pPr marL="0" marR="0">
              <a:lnSpc>
                <a:spcPts val="1767"/>
              </a:lnSpc>
              <a:spcBef>
                <a:spcPts val="68"/>
              </a:spcBef>
              <a:spcAft>
                <a:spcPct val="0"/>
              </a:spcAft>
            </a:pPr>
            <a:r>
              <a:rPr sz="1600">
                <a:solidFill>
                  <a:srgbClr val="000000"/>
                </a:solidFill>
                <a:latin typeface="Times New Roman"/>
                <a:cs typeface="Times New Roman"/>
              </a:rPr>
              <a:t>= (A3+B3) –</a:t>
            </a:r>
            <a:r>
              <a:rPr sz="16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>
                <a:solidFill>
                  <a:srgbClr val="000000"/>
                </a:solidFill>
                <a:latin typeface="Times New Roman"/>
                <a:cs typeface="Times New Roman"/>
              </a:rPr>
              <a:t>(C3+D3)</a:t>
            </a:r>
          </a:p>
          <a:p>
            <a:pPr marL="0" marR="0">
              <a:lnSpc>
                <a:spcPts val="1767"/>
              </a:lnSpc>
              <a:spcBef>
                <a:spcPts val="18"/>
              </a:spcBef>
              <a:spcAft>
                <a:spcPct val="0"/>
              </a:spcAft>
            </a:pPr>
            <a:r>
              <a:rPr sz="1600">
                <a:solidFill>
                  <a:srgbClr val="000000"/>
                </a:solidFill>
                <a:latin typeface="Times New Roman"/>
                <a:cs typeface="Times New Roman"/>
              </a:rPr>
              <a:t>= (A4*B4) / (C4*D4)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00811" y="5834648"/>
            <a:ext cx="3277965" cy="8096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Total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contents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cells D1, C1,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B1,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A1</a:t>
            </a:r>
          </a:p>
          <a:p>
            <a:pPr marL="0" marR="0">
              <a:lnSpc>
                <a:spcPts val="1435"/>
              </a:lnSpc>
              <a:spcBef>
                <a:spcPts val="66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Put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contents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 D2,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C2, B2,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A2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Total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cells B3,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A3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minus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total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D3, C3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400811" y="6404878"/>
            <a:ext cx="4243297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Hit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A4 and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B4 in dividing the result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by the hit C4 in D4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808024" y="6953518"/>
            <a:ext cx="681936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Hint :-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1257604" y="7688283"/>
            <a:ext cx="3359180" cy="10987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6169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Priorities in the formula or equation is -</a:t>
            </a:r>
            <a:r>
              <a:rPr sz="1200" b="1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1-</a:t>
            </a:r>
            <a:r>
              <a:rPr sz="1200" b="1" spc="8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)(brackets .</a:t>
            </a:r>
          </a:p>
          <a:p>
            <a:pPr marL="7619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2.</a:t>
            </a:r>
            <a:r>
              <a:rPr sz="1200" b="1" spc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^ 2exponent .</a:t>
            </a:r>
          </a:p>
          <a:p>
            <a:pPr marL="7619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3.</a:t>
            </a:r>
            <a:r>
              <a:rPr sz="1200" b="1" spc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* 3or /</a:t>
            </a:r>
            <a:r>
              <a:rPr sz="1200" b="1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multiplication </a:t>
            </a:r>
            <a:r>
              <a:rPr sz="1200" b="1" spc="-11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 division .</a:t>
            </a:r>
          </a:p>
          <a:p>
            <a:pPr marL="7619" marR="0">
              <a:lnSpc>
                <a:spcPts val="1328"/>
              </a:lnSpc>
              <a:spcBef>
                <a:spcPts val="54"/>
              </a:spcBef>
              <a:spcAft>
                <a:spcPct val="0"/>
              </a:spcAft>
            </a:pPr>
            <a:r>
              <a:rPr sz="1200" b="1">
                <a:solidFill>
                  <a:srgbClr val="4F81BD"/>
                </a:solidFill>
                <a:latin typeface="Times New Roman"/>
                <a:cs typeface="Times New Roman"/>
              </a:rPr>
              <a:t>4.</a:t>
            </a:r>
            <a:r>
              <a:rPr sz="1200" b="1" spc="600">
                <a:solidFill>
                  <a:srgbClr val="4F81BD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+ Or</a:t>
            </a:r>
            <a:r>
              <a:rPr sz="1200" b="1" spc="29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- addition or subtraction.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458723" y="10241313"/>
            <a:ext cx="876172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First Class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7051547" y="10241313"/>
            <a:ext cx="381000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24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object 1"/>
          <p:cNvSpPr/>
          <p:nvPr/>
        </p:nvSpPr>
        <p:spPr>
          <a:xfrm>
            <a:off x="1717675" y="0"/>
            <a:ext cx="650875" cy="57886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81940" y="680466"/>
            <a:ext cx="6976109" cy="127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6965315" y="2416809"/>
            <a:ext cx="137794" cy="13741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487083" y="2414523"/>
            <a:ext cx="6354407" cy="7098792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59663" y="79586"/>
            <a:ext cx="1293442" cy="7509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2828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Omar</a:t>
            </a:r>
            <a:r>
              <a:rPr sz="1200" b="1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A.</a:t>
            </a:r>
            <a:r>
              <a:rPr sz="1200" b="1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Imran</a:t>
            </a:r>
          </a:p>
          <a:p>
            <a:pPr marL="231648" marR="0">
              <a:lnSpc>
                <a:spcPts val="1328"/>
              </a:lnSpc>
              <a:spcBef>
                <a:spcPts val="75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2019 - 2020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382389" y="79586"/>
            <a:ext cx="2902042" cy="572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Diyala university/College of Engineering</a:t>
            </a:r>
          </a:p>
          <a:p>
            <a:pPr marL="233171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Engineering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280539" y="254846"/>
            <a:ext cx="2028050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 b="1">
                <a:solidFill>
                  <a:srgbClr val="7F7F7F"/>
                </a:solidFill>
                <a:latin typeface="Times New Roman"/>
                <a:cs typeface="Times New Roman"/>
              </a:rPr>
              <a:t>Microsoft office Excel 2007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59663" y="786525"/>
            <a:ext cx="944046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Functions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59663" y="972453"/>
            <a:ext cx="7531482" cy="6191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They</a:t>
            </a:r>
            <a:r>
              <a:rPr sz="1300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developed an image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equations which is</a:t>
            </a:r>
            <a:r>
              <a:rPr sz="13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 formula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stored in</a:t>
            </a:r>
            <a:r>
              <a:rPr sz="13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Excel has a specific function to</a:t>
            </a:r>
          </a:p>
          <a:p>
            <a:pPr marL="0" marR="0">
              <a:lnSpc>
                <a:spcPts val="1435"/>
              </a:lnSpc>
              <a:spcBef>
                <a:spcPts val="5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receive certain data and give certain results 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59663" y="1731660"/>
            <a:ext cx="4348572" cy="821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Explain some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important functions :</a:t>
            </a:r>
          </a:p>
          <a:p>
            <a:pPr marL="257555" marR="0">
              <a:lnSpc>
                <a:spcPts val="1587"/>
              </a:lnSpc>
              <a:spcBef>
                <a:spcPts val="98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LUGSIU+Symbol"/>
                <a:cs typeface="LUGSIU+Symbol"/>
              </a:rPr>
              <a:t></a:t>
            </a:r>
            <a:r>
              <a:rPr sz="1300" spc="9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Combination: -</a:t>
            </a:r>
          </a:p>
          <a:p>
            <a:pPr marL="0" marR="0">
              <a:lnSpc>
                <a:spcPts val="1435"/>
              </a:lnSpc>
              <a:spcBef>
                <a:spcPts val="1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Collection process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 Excel tables are a number 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 ways 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88263" y="2496190"/>
            <a:ext cx="6061365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LUGSIU+Symbol"/>
                <a:cs typeface="LUGSIU+Symbol"/>
              </a:rPr>
              <a:t></a:t>
            </a:r>
            <a:r>
              <a:rPr sz="1300" spc="8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combined using the function: - inventory</a:t>
            </a:r>
            <a:r>
              <a:rPr sz="1300" spc="-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area are combined in the function :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817168" y="2703972"/>
            <a:ext cx="3544242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Total cells ( from</a:t>
            </a:r>
            <a:r>
              <a:rPr sz="1300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A2</a:t>
            </a:r>
            <a:r>
              <a:rPr sz="13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D2): = SUM (A2: D2)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88263" y="3078357"/>
            <a:ext cx="323355" cy="1225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LUGSIU+Symbol"/>
                <a:cs typeface="LUGSIU+Symbol"/>
              </a:rPr>
              <a:t></a:t>
            </a:r>
          </a:p>
          <a:p>
            <a:pPr marL="0" marR="0">
              <a:lnSpc>
                <a:spcPts val="1587"/>
              </a:lnSpc>
              <a:spcBef>
                <a:spcPts val="4523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LUGSIU+Symbol"/>
                <a:cs typeface="LUGSIU+Symbol"/>
              </a:rPr>
              <a:t>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17168" y="3097163"/>
            <a:ext cx="7238631" cy="808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7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automatic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summation :</a:t>
            </a:r>
            <a:r>
              <a:rPr sz="13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- Select area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are combined with an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empty</a:t>
            </a:r>
            <a:r>
              <a:rPr sz="13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, especially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combination , then click on the tool ( combining automatic ) bar tab from</a:t>
            </a:r>
            <a:r>
              <a:rPr sz="1300" spc="-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Home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part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 group</a:t>
            </a:r>
          </a:p>
          <a:p>
            <a:pPr marL="0" marR="0">
              <a:lnSpc>
                <a:spcPts val="1435"/>
              </a:lnSpc>
              <a:spcBef>
                <a:spcPts val="55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editing . Total is shown and a law combining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899464" y="3873261"/>
            <a:ext cx="983637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Average: -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817168" y="4057664"/>
            <a:ext cx="6919517" cy="13793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Taking the average (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arithmetic mean ) or the average of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agenda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are a number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ways</a:t>
            </a:r>
            <a:r>
              <a:rPr sz="13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Law is: (total number ÷ )</a:t>
            </a:r>
          </a:p>
          <a:p>
            <a:pPr marL="83819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Average equations :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- collect cells and divided on the issue : -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= (A2 B2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C2 D2) / 4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Average using the function: - typing function:</a:t>
            </a:r>
            <a:r>
              <a:rPr sz="13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F2 = Average (A2: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D2)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588263" y="5379978"/>
            <a:ext cx="323355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LUGSIU+Symbol"/>
                <a:cs typeface="LUGSIU+Symbol"/>
              </a:rPr>
              <a:t>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794308" y="5398784"/>
            <a:ext cx="7279520" cy="8093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4008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greater value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: - are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taking the greatest value in a row or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 column or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table specified 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300" spc="-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region</a:t>
            </a:r>
          </a:p>
          <a:p>
            <a:pPr marL="2286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, using a function (MAX) is the largest value in</a:t>
            </a:r>
            <a:r>
              <a:rPr sz="13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area bounded in grade A2 to D2: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= Max (A2: D2)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588263" y="6341877"/>
            <a:ext cx="7563856" cy="828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LUGSIU+Symbol"/>
                <a:cs typeface="LUGSIU+Symbol"/>
              </a:rPr>
              <a:t></a:t>
            </a:r>
            <a:r>
              <a:rPr sz="1300" spc="8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smallest value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: - are taking the smallest value in a row or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 column or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table specified 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300" spc="-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region,</a:t>
            </a:r>
          </a:p>
          <a:p>
            <a:pPr marL="228904" marR="0">
              <a:lnSpc>
                <a:spcPts val="1435"/>
              </a:lnSpc>
              <a:spcBef>
                <a:spcPts val="98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using a function (MIN) is the lowest value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 the area bounded in grade </a:t>
            </a:r>
            <a:r>
              <a:rPr sz="1300" spc="15">
                <a:solidFill>
                  <a:srgbClr val="000000"/>
                </a:solidFill>
                <a:latin typeface="Times New Roman"/>
                <a:cs typeface="Times New Roman"/>
              </a:rPr>
              <a:t>A2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D2:</a:t>
            </a:r>
          </a:p>
          <a:p>
            <a:pPr marL="156845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= Min (A2: D3)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629412" y="7313183"/>
            <a:ext cx="2091961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The inclusion of functions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588263" y="7499111"/>
            <a:ext cx="7303829" cy="8093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2295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Feet excel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large number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mathematical functions and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Ready</a:t>
            </a:r>
            <a:r>
              <a:rPr sz="1300" spc="-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are referenced during the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preparation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paper work because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it helps facilitate and accelerate 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this</a:t>
            </a:r>
            <a:r>
              <a:rPr sz="1300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setting and there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are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two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ways</a:t>
            </a:r>
            <a:r>
              <a:rPr sz="13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insert a function, namely:</a:t>
            </a:r>
            <a:r>
              <a:rPr sz="13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588263" y="8062472"/>
            <a:ext cx="323355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LUGSIU+Symbol"/>
                <a:cs typeface="LUGSIU+Symbol"/>
              </a:rPr>
              <a:t>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858316" y="8081278"/>
            <a:ext cx="4985087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or tab Sag-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group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library</a:t>
            </a:r>
            <a:r>
              <a:rPr sz="1300" spc="-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functions or abbreviation (Shift+ F3).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58723" y="10241313"/>
            <a:ext cx="876172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First Class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7051547" y="10241313"/>
            <a:ext cx="381000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25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19.01.14"/>
  <p:tag name="AS_TITLE" val="Aspose.Slides for .NET 4.0 Client Profile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4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5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259</Paragraphs>
  <Slides>5</Slides>
  <Notes>0</Notes>
  <TotalTime>0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6">
      <vt:lpstr>Theme Office</vt:lpstr>
      <vt:lpstr>Slide 1</vt:lpstr>
      <vt:lpstr>Slide 2</vt:lpstr>
      <vt:lpstr>Slide 3</vt:lpstr>
      <vt:lpstr>Slide 4</vt:lpstr>
      <vt:lpstr>Slide 5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Presentation PowerPoint</dc:title>
  <dc:creator>Administrator</dc:creator>
  <cp:lastModifiedBy>Administrator</cp:lastModifiedBy>
  <cp:revision>1</cp:revision>
  <dcterms:modified xsi:type="dcterms:W3CDTF">2019-11-06T07:00:14Z</dcterms:modified>
</cp:coreProperties>
</file>